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96" r:id="rId2"/>
    <p:sldId id="297" r:id="rId3"/>
  </p:sldIdLst>
  <p:sldSz cx="49377600" cy="32918400"/>
  <p:notesSz cx="6858000" cy="91440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  <p:embeddedFont>
      <p:font typeface="Lato Black" panose="020F0502020204030203" pitchFamily="34" charset="0"/>
      <p:bold r:id="rId9"/>
      <p:italic r:id="rId10"/>
      <p:boldItalic r:id="rId11"/>
    </p:embeddedFont>
    <p:embeddedFont>
      <p:font typeface="Lato Medium" panose="020F0502020204030203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E20"/>
    <a:srgbClr val="333333"/>
    <a:srgbClr val="FFD54F"/>
    <a:srgbClr val="FFC107"/>
    <a:srgbClr val="263238"/>
    <a:srgbClr val="E1E082"/>
    <a:srgbClr val="E04336"/>
    <a:srgbClr val="E91E63"/>
    <a:srgbClr val="B3E5FC"/>
    <a:srgbClr val="FF8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4" autoAdjust="0"/>
    <p:restoredTop sz="86395" autoAdjust="0"/>
  </p:normalViewPr>
  <p:slideViewPr>
    <p:cSldViewPr snapToGrid="0" showGuides="1">
      <p:cViewPr>
        <p:scale>
          <a:sx n="28" d="100"/>
          <a:sy n="28" d="100"/>
        </p:scale>
        <p:origin x="876" y="18"/>
      </p:cViewPr>
      <p:guideLst>
        <p:guide pos="15576"/>
        <p:guide pos="6024"/>
        <p:guide pos="264"/>
        <p:guide pos="744"/>
        <p:guide orient="horz"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16189-8F06-08C7-EC3E-6E384851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56C89C-E16B-41B3-57E3-D1DAC17A6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0BE3C-0D69-CD49-A861-998EF178A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0A609-6AFB-9E04-045A-61270E8C0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4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svg"/><Relationship Id="rId3" Type="http://schemas.openxmlformats.org/officeDocument/2006/relationships/hyperlink" Target="mailto:email@address.edu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11" Type="http://schemas.openxmlformats.org/officeDocument/2006/relationships/image" Target="../media/image7.sv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svg"/><Relationship Id="rId3" Type="http://schemas.openxmlformats.org/officeDocument/2006/relationships/hyperlink" Target="mailto:email@address.edu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11" Type="http://schemas.openxmlformats.org/officeDocument/2006/relationships/image" Target="../media/image7.sv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6230" y="0"/>
            <a:ext cx="25185139" cy="3291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77" y="5191886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El </a:t>
            </a:r>
            <a:r>
              <a:rPr lang="en-US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hallazgo</a:t>
            </a: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 principal van </a:t>
            </a:r>
            <a:r>
              <a:rPr lang="en-US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aqui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en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terminos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 claros y 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accesibles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Resalta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 las palabras 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importantes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b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Puedes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incluir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una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gráfica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debajo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.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1249967" y="10502845"/>
            <a:ext cx="9905364" cy="1176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3600" b="1" dirty="0"/>
              <a:t>ANTECEDENTES</a:t>
            </a:r>
          </a:p>
          <a:p>
            <a:pPr>
              <a:buNone/>
            </a:pPr>
            <a:r>
              <a:rPr lang="es-ES" sz="3600" dirty="0"/>
              <a:t>¿Por qué es importante? Explica por qué tu estudio es relevante de la manera más rápida y directa posible (puedes incluir gráficos con texto alternativo).</a:t>
            </a:r>
          </a:p>
          <a:p>
            <a:pPr>
              <a:buNone/>
            </a:pPr>
            <a:endParaRPr lang="es-ES" sz="3600" b="1" dirty="0"/>
          </a:p>
          <a:p>
            <a:pPr>
              <a:buNone/>
            </a:pPr>
            <a:endParaRPr lang="es-ES" sz="3600" b="1" dirty="0"/>
          </a:p>
          <a:p>
            <a:pPr>
              <a:buNone/>
            </a:pPr>
            <a:endParaRPr lang="es-ES" sz="3600" b="1" dirty="0"/>
          </a:p>
          <a:p>
            <a:pPr>
              <a:buNone/>
            </a:pPr>
            <a:endParaRPr lang="es-ES" sz="3600" b="1" dirty="0"/>
          </a:p>
          <a:p>
            <a:pPr>
              <a:buNone/>
            </a:pPr>
            <a:r>
              <a:rPr lang="es-ES" sz="3600" b="1" dirty="0"/>
              <a:t>MÉTODOS</a:t>
            </a:r>
          </a:p>
          <a:p>
            <a:pPr>
              <a:buNone/>
            </a:pPr>
            <a:r>
              <a:rPr lang="es-ES" sz="3600" dirty="0"/>
              <a:t>¿Cómo lo descubriste?</a:t>
            </a:r>
            <a:br>
              <a:rPr lang="es-ES" sz="3600" dirty="0"/>
            </a:br>
            <a:r>
              <a:rPr lang="es-ES" sz="3600" dirty="0"/>
              <a:t>Recopilación de [qué] de [población].</a:t>
            </a:r>
            <a:br>
              <a:rPr lang="es-ES" sz="3600" dirty="0"/>
            </a:br>
            <a:r>
              <a:rPr lang="es-ES" sz="3600" dirty="0"/>
              <a:t> ¿Cómo lo probaste?</a:t>
            </a:r>
          </a:p>
          <a:p>
            <a:pPr>
              <a:buNone/>
            </a:pPr>
            <a:endParaRPr lang="es-ES" sz="3600" b="1" dirty="0"/>
          </a:p>
          <a:p>
            <a:pPr>
              <a:buNone/>
            </a:pPr>
            <a:endParaRPr lang="es-ES" sz="3600" b="1" dirty="0"/>
          </a:p>
          <a:p>
            <a:pPr>
              <a:buNone/>
            </a:pPr>
            <a:endParaRPr lang="es-ES" sz="3600" b="1" dirty="0"/>
          </a:p>
          <a:p>
            <a:pPr>
              <a:buNone/>
            </a:pPr>
            <a:endParaRPr lang="es-ES" sz="3600" b="1" dirty="0"/>
          </a:p>
          <a:p>
            <a:pPr>
              <a:buNone/>
            </a:pPr>
            <a:r>
              <a:rPr lang="es-ES" sz="3600" b="1" dirty="0"/>
              <a:t>RESULTADOS</a:t>
            </a:r>
          </a:p>
          <a:p>
            <a:r>
              <a:rPr lang="es-ES" sz="3600" dirty="0"/>
              <a:t>Gráfico/tabla con solo los resultados esenciales.</a:t>
            </a:r>
            <a:br>
              <a:rPr lang="es-ES" sz="3600" dirty="0"/>
            </a:br>
            <a:r>
              <a:rPr lang="es-ES" sz="3600" dirty="0"/>
              <a:t>Todos los demás datos en "</a:t>
            </a:r>
            <a:r>
              <a:rPr lang="es-ES" sz="3600" dirty="0" err="1"/>
              <a:t>wonkville</a:t>
            </a:r>
            <a:r>
              <a:rPr lang="es-ES" sz="3600" dirty="0"/>
              <a:t>".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8040888" y="5911884"/>
            <a:ext cx="100867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3600" dirty="0"/>
              <a:t>Elimina esto y reemplázalo con tus…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600" dirty="0"/>
              <a:t>Gráficos adicionales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600" dirty="0"/>
              <a:t>Tablas adicionales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600" dirty="0"/>
              <a:t>Figuras adicionales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600" dirty="0"/>
              <a:t>Detalles adicionales que te preocupa dejar fuera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3600" dirty="0"/>
          </a:p>
          <a:p>
            <a:pPr>
              <a:buFont typeface="Arial" panose="020B0604020202020204" pitchFamily="34" charset="0"/>
              <a:buChar char="•"/>
            </a:pPr>
            <a:endParaRPr lang="es-ES" sz="3600" dirty="0"/>
          </a:p>
          <a:p>
            <a:pPr>
              <a:buFont typeface="Arial" panose="020B0604020202020204" pitchFamily="34" charset="0"/>
              <a:buChar char="•"/>
            </a:pPr>
            <a:endParaRPr lang="es-ES" sz="3600" dirty="0"/>
          </a:p>
          <a:p>
            <a:r>
              <a:rPr lang="es-ES" sz="3600" dirty="0"/>
              <a:t>¡Déjalo desordenado! Esta sección es solo para los expertos en datos que quieren profundizar en los detalles."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86028-1715-44A1-A0E6-46B6D2DD5C9F}"/>
              </a:ext>
            </a:extLst>
          </p:cNvPr>
          <p:cNvSpPr txBox="1"/>
          <p:nvPr/>
        </p:nvSpPr>
        <p:spPr>
          <a:xfrm>
            <a:off x="38918722" y="16683095"/>
            <a:ext cx="8313470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3600" dirty="0"/>
              <a:t>Esta es una versión modificada del formato APA del “</a:t>
            </a:r>
            <a:r>
              <a:rPr lang="es-ES" sz="3600" dirty="0" err="1"/>
              <a:t>Better</a:t>
            </a:r>
            <a:r>
              <a:rPr lang="es-ES" sz="3600" dirty="0"/>
              <a:t> Poster” de Mike Morrison. Conserva lo que te funcione y ajusta lo que no.</a:t>
            </a:r>
          </a:p>
          <a:p>
            <a:pPr>
              <a:buNone/>
            </a:pPr>
            <a:r>
              <a:rPr lang="es-ES" sz="3600" b="1" dirty="0"/>
              <a:t>Sus consejos: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600" dirty="0"/>
              <a:t>Mantén el tamaño de fuente lo más alto posible, idealmente por encima de 28 puntos.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3600" dirty="0"/>
              <a:t>Haz que tu resumen sea conciso. Piensa en él como un '</a:t>
            </a:r>
            <a:r>
              <a:rPr lang="es-ES" sz="3600" dirty="0" err="1"/>
              <a:t>abstract</a:t>
            </a:r>
            <a:r>
              <a:rPr lang="es-ES" sz="3600" dirty="0"/>
              <a:t>+' con solo las figuras clave.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3600" dirty="0"/>
              <a:t>Cuanto más contenido agregues, mayor será la carga cognitiva y menos personas se involucrarán.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3600" dirty="0"/>
              <a:t>Menos contenido = más lectores.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3600" dirty="0"/>
          </a:p>
          <a:p>
            <a:pPr>
              <a:buNone/>
            </a:pPr>
            <a:r>
              <a:rPr lang="es-ES" sz="3600" dirty="0"/>
              <a:t>Ahora, elimina este cuadro de texto y agrega el contenido que desees. </a:t>
            </a:r>
          </a:p>
          <a:p>
            <a:pPr>
              <a:buNone/>
            </a:pPr>
            <a:endParaRPr lang="es-E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4369368" y="5007842"/>
            <a:ext cx="7517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 dirty="0" err="1">
                <a:latin typeface="Lato" panose="020F0502020204030203" pitchFamily="34" charset="0"/>
                <a:cs typeface="Lato" panose="020F0502020204030203" pitchFamily="34" charset="0"/>
              </a:rPr>
              <a:t>Presentador</a:t>
            </a:r>
            <a:r>
              <a:rPr lang="en-US" sz="4000" b="1" cap="all" dirty="0">
                <a:latin typeface="Lato" panose="020F0502020204030203" pitchFamily="34" charset="0"/>
                <a:cs typeface="Lato" panose="020F0502020204030203" pitchFamily="34" charset="0"/>
              </a:rPr>
              <a:t>/a: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Lato" panose="020F0502020204030203" pitchFamily="34" charset="0"/>
                <a:cs typeface="Lato" panose="020F0502020204030203" pitchFamily="34" charset="0"/>
              </a:rPr>
              <a:t>Nombre </a:t>
            </a:r>
            <a:r>
              <a:rPr lang="en-US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Apellidos</a:t>
            </a:r>
            <a:r>
              <a:rPr lang="en-US" sz="4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Initiales</a:t>
            </a:r>
            <a:r>
              <a:rPr lang="en-US" sz="4000" b="1" dirty="0">
                <a:latin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Titulo</a:t>
            </a:r>
            <a:endParaRPr lang="en-US" sz="40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320F7-5495-724D-9E37-7B8286DCBFF4}"/>
              </a:ext>
            </a:extLst>
          </p:cNvPr>
          <p:cNvSpPr/>
          <p:nvPr/>
        </p:nvSpPr>
        <p:spPr>
          <a:xfrm>
            <a:off x="12452177" y="29928979"/>
            <a:ext cx="23723034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5577840" rtlCol="0" anchor="b" anchorCtr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Agrega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información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contacto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y redes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sociales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aqui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</a:t>
            </a:r>
          </a:p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URL,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email@address.edu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@socialaccount </a:t>
            </a:r>
          </a:p>
        </p:txBody>
      </p:sp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02BE03BF-38DE-684D-8F87-03CB6AE3E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52177" y="13300494"/>
            <a:ext cx="13043522" cy="13043522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440BEDF-093F-B24C-A167-D2F3F8B1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01252"/>
              </p:ext>
            </p:extLst>
          </p:nvPr>
        </p:nvGraphicFramePr>
        <p:xfrm>
          <a:off x="1225518" y="22102888"/>
          <a:ext cx="8756170" cy="444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234">
                  <a:extLst>
                    <a:ext uri="{9D8B030D-6E8A-4147-A177-3AD203B41FA5}">
                      <a16:colId xmlns:a16="http://schemas.microsoft.com/office/drawing/2014/main" val="14482319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500711527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287347182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0700403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63611524"/>
                    </a:ext>
                  </a:extLst>
                </a:gridCol>
              </a:tblGrid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7700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67584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11249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79276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6912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189052"/>
                  </a:ext>
                </a:extLst>
              </a:tr>
            </a:tbl>
          </a:graphicData>
        </a:graphic>
      </p:graphicFrame>
      <p:pic>
        <p:nvPicPr>
          <p:cNvPr id="6" name="Picture 5" descr="Wonkville University logo">
            <a:extLst>
              <a:ext uri="{FF2B5EF4-FFF2-40B4-BE49-F238E27FC236}">
                <a16:creationId xmlns:a16="http://schemas.microsoft.com/office/drawing/2014/main" id="{EA1D5088-0A03-3748-9C3B-872DFF49A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8930" y="1127876"/>
            <a:ext cx="3893125" cy="31739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F37902-2C8D-3049-9881-50CB35F2A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591" y="1222190"/>
            <a:ext cx="109621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latin typeface="Lato" panose="020F0502020204030203" pitchFamily="34" charset="0"/>
                <a:cs typeface="Lato" panose="020F0502020204030203" pitchFamily="34" charset="0"/>
              </a:rPr>
              <a:t>Título</a:t>
            </a:r>
            <a:endParaRPr lang="en-US" sz="6000" b="1" i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6000" i="1" dirty="0" err="1">
                <a:latin typeface="Lato" panose="020F0502020204030203" pitchFamily="34" charset="0"/>
                <a:cs typeface="Lato" panose="020F0502020204030203" pitchFamily="34" charset="0"/>
              </a:rPr>
              <a:t>Subtítulo</a:t>
            </a:r>
            <a:r>
              <a:rPr lang="en-US" sz="6000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6000" i="1" dirty="0" err="1">
                <a:latin typeface="Lato" panose="020F0502020204030203" pitchFamily="34" charset="0"/>
                <a:cs typeface="Lato" panose="020F0502020204030203" pitchFamily="34" charset="0"/>
              </a:rPr>
              <a:t>si</a:t>
            </a:r>
            <a:r>
              <a:rPr lang="en-US" sz="6000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6000" i="1" dirty="0" err="1">
                <a:latin typeface="Lato" panose="020F0502020204030203" pitchFamily="34" charset="0"/>
                <a:cs typeface="Lato" panose="020F0502020204030203" pitchFamily="34" charset="0"/>
              </a:rPr>
              <a:t>tienes</a:t>
            </a:r>
            <a:r>
              <a:rPr lang="en-US" sz="6000" i="1" dirty="0">
                <a:latin typeface="Lato" panose="020F0502020204030203" pitchFamily="34" charset="0"/>
                <a:cs typeface="Lato" panose="020F0502020204030203" pitchFamily="34" charset="0"/>
              </a:rPr>
              <a:t> uno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0B5FAD-DB22-C68F-8778-062F0CC05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1" y="24877823"/>
            <a:ext cx="9670302" cy="9546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58FA0A-E35C-5068-4B32-E9231580D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57" y="3776735"/>
            <a:ext cx="3850761" cy="38507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7C744F-5B67-F6CF-F845-968544857E41}"/>
              </a:ext>
            </a:extLst>
          </p:cNvPr>
          <p:cNvSpPr txBox="1"/>
          <p:nvPr/>
        </p:nvSpPr>
        <p:spPr>
          <a:xfrm>
            <a:off x="1249967" y="7974131"/>
            <a:ext cx="751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Lista co-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autoores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/as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aqui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3F08D-072D-3915-B8DE-87952053802F}"/>
              </a:ext>
            </a:extLst>
          </p:cNvPr>
          <p:cNvSpPr txBox="1"/>
          <p:nvPr/>
        </p:nvSpPr>
        <p:spPr>
          <a:xfrm>
            <a:off x="38918722" y="4530788"/>
            <a:ext cx="831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Aqui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el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logo de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tu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institución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827E86-3BF4-35BF-91AC-83DAB0088E8B}"/>
              </a:ext>
            </a:extLst>
          </p:cNvPr>
          <p:cNvSpPr txBox="1"/>
          <p:nvPr/>
        </p:nvSpPr>
        <p:spPr>
          <a:xfrm>
            <a:off x="41011114" y="30175200"/>
            <a:ext cx="80147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Agrega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logos de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organizaciones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que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proveyeron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fondos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para la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investigación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Graphic 25" descr="Social network">
            <a:extLst>
              <a:ext uri="{FF2B5EF4-FFF2-40B4-BE49-F238E27FC236}">
                <a16:creationId xmlns:a16="http://schemas.microsoft.com/office/drawing/2014/main" id="{7E2805B8-8AFE-594D-741A-8D60F039FF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40888" y="29452353"/>
            <a:ext cx="2892244" cy="2892244"/>
          </a:xfrm>
          <a:prstGeom prst="rect">
            <a:avLst/>
          </a:prstGeom>
        </p:spPr>
      </p:pic>
      <p:pic>
        <p:nvPicPr>
          <p:cNvPr id="29" name="Graphic 28" descr="Pie chart">
            <a:extLst>
              <a:ext uri="{FF2B5EF4-FFF2-40B4-BE49-F238E27FC236}">
                <a16:creationId xmlns:a16="http://schemas.microsoft.com/office/drawing/2014/main" id="{EAACB767-AB29-056F-58AA-EEB55EF36F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95699" y="16001999"/>
            <a:ext cx="8875824" cy="88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83582C-CBD6-3490-480D-C4D37A88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4A8872-8DF3-6DAF-9918-1C9ADF5D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6230" y="0"/>
            <a:ext cx="25185139" cy="3291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39C8B5-9239-E36E-AE3A-29CFF00B9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77" y="5191886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96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96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96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96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96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  <a:br>
              <a:rPr lang="en-US" sz="96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(feel free to add a focal graphic below!)</a:t>
            </a:r>
            <a:endParaRPr lang="en-US" sz="96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6E692-F464-B53D-60CE-C7CF3F1DE7C7}"/>
              </a:ext>
            </a:extLst>
          </p:cNvPr>
          <p:cNvSpPr txBox="1"/>
          <p:nvPr/>
        </p:nvSpPr>
        <p:spPr>
          <a:xfrm>
            <a:off x="1249967" y="10502845"/>
            <a:ext cx="9905364" cy="1863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cap="all" dirty="0">
                <a:latin typeface="Lato Black" panose="020F0A02020204030203" pitchFamily="34" charset="0"/>
                <a:cs typeface="Arial" panose="020B0604020202020204" pitchFamily="34" charset="0"/>
              </a:rPr>
              <a:t>Background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Who cares? Explain why your study matters in the fastest, most brutal way possible (feel free to add graphics (with alternative text)!).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How did you find this?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How you tested it.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Graph/table with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essential results only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All the other data in ”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wonkville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B637C-316F-EF10-BF90-0FD25ECAAFE6}"/>
              </a:ext>
            </a:extLst>
          </p:cNvPr>
          <p:cNvSpPr txBox="1"/>
          <p:nvPr/>
        </p:nvSpPr>
        <p:spPr>
          <a:xfrm>
            <a:off x="38040888" y="5911884"/>
            <a:ext cx="100867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Extra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</a:t>
            </a:r>
          </a:p>
          <a:p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the data wonks who want to get down in the weeds.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59623-4F90-4697-6C95-81F337922594}"/>
              </a:ext>
            </a:extLst>
          </p:cNvPr>
          <p:cNvSpPr txBox="1"/>
          <p:nvPr/>
        </p:nvSpPr>
        <p:spPr>
          <a:xfrm>
            <a:off x="38804326" y="17834540"/>
            <a:ext cx="8313470" cy="1066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This is an APA mod of Mike Morrison’s Better Poster. Keep what works for you. Change what doesn’t. 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His tips: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Keep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font size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as high above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28+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as possible.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Keep your summary tight.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Think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of it like “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abstract+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” with key figures only.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more content you add here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, the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more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cognitive load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you add, and the more you’ll turn people off engaging. 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i="1" dirty="0">
                <a:latin typeface="Lato" panose="020F0502020204030203" pitchFamily="34" charset="0"/>
                <a:cs typeface="Arial" panose="020B0604020202020204" pitchFamily="34" charset="0"/>
              </a:rPr>
              <a:t>Less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content = </a:t>
            </a:r>
            <a:r>
              <a:rPr lang="en-US" sz="3600" i="1" dirty="0">
                <a:latin typeface="Lato" panose="020F0502020204030203" pitchFamily="34" charset="0"/>
                <a:cs typeface="Arial" panose="020B0604020202020204" pitchFamily="34" charset="0"/>
              </a:rPr>
              <a:t>more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readers.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Now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delete this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text box. 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066665-2D22-AFA5-8F40-000530C4E923}"/>
              </a:ext>
            </a:extLst>
          </p:cNvPr>
          <p:cNvSpPr txBox="1"/>
          <p:nvPr/>
        </p:nvSpPr>
        <p:spPr>
          <a:xfrm>
            <a:off x="4369368" y="5007842"/>
            <a:ext cx="7517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 dirty="0">
                <a:latin typeface="Lato" panose="020F0502020204030203" pitchFamily="34" charset="0"/>
                <a:cs typeface="Lato" panose="020F0502020204030203" pitchFamily="34" charset="0"/>
              </a:rPr>
              <a:t>Presenter: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Lato" panose="020F0502020204030203" pitchFamily="34" charset="0"/>
                <a:cs typeface="Lato" panose="020F0502020204030203" pitchFamily="34" charset="0"/>
              </a:rPr>
              <a:t>Name Last Name, Degree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974048-7433-A540-3C0F-01EF026E75D9}"/>
              </a:ext>
            </a:extLst>
          </p:cNvPr>
          <p:cNvSpPr/>
          <p:nvPr/>
        </p:nvSpPr>
        <p:spPr>
          <a:xfrm>
            <a:off x="12452177" y="29928979"/>
            <a:ext cx="23723034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5577840" rtlCol="0" anchor="b" anchorCtr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Place contact and soci</a:t>
            </a:r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</a:t>
            </a:r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media information here:</a:t>
            </a:r>
          </a:p>
          <a:p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URL, </a:t>
            </a:r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3"/>
              </a:rPr>
              <a:t>email@address.edu</a:t>
            </a:r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@socialaccount </a:t>
            </a:r>
          </a:p>
        </p:txBody>
      </p:sp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086E55A6-6245-1805-78A7-48E2529D9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52177" y="13300494"/>
            <a:ext cx="13043522" cy="13043522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3F66C5E-6D25-3FE8-D104-47CD14FE2FF1}"/>
              </a:ext>
            </a:extLst>
          </p:cNvPr>
          <p:cNvGraphicFramePr>
            <a:graphicFrameLocks noGrp="1"/>
          </p:cNvGraphicFramePr>
          <p:nvPr/>
        </p:nvGraphicFramePr>
        <p:xfrm>
          <a:off x="1225518" y="22102888"/>
          <a:ext cx="8756170" cy="444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234">
                  <a:extLst>
                    <a:ext uri="{9D8B030D-6E8A-4147-A177-3AD203B41FA5}">
                      <a16:colId xmlns:a16="http://schemas.microsoft.com/office/drawing/2014/main" val="14482319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500711527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287347182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0700403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63611524"/>
                    </a:ext>
                  </a:extLst>
                </a:gridCol>
              </a:tblGrid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7700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67584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11249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79276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6912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189052"/>
                  </a:ext>
                </a:extLst>
              </a:tr>
            </a:tbl>
          </a:graphicData>
        </a:graphic>
      </p:graphicFrame>
      <p:pic>
        <p:nvPicPr>
          <p:cNvPr id="6" name="Picture 5" descr="Wonkville University logo">
            <a:extLst>
              <a:ext uri="{FF2B5EF4-FFF2-40B4-BE49-F238E27FC236}">
                <a16:creationId xmlns:a16="http://schemas.microsoft.com/office/drawing/2014/main" id="{1DBC9CBD-BEA7-BADC-8B57-A73410864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8930" y="1127876"/>
            <a:ext cx="3893125" cy="31739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FD3EA3-D434-D1E6-19A0-D672AF7AF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591" y="1222190"/>
            <a:ext cx="109621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Lato" panose="020F0502020204030203" pitchFamily="34" charset="0"/>
                <a:cs typeface="Lato" panose="020F0502020204030203" pitchFamily="34" charset="0"/>
              </a:rPr>
              <a:t>Title</a:t>
            </a:r>
          </a:p>
          <a:p>
            <a:r>
              <a:rPr lang="en-US" sz="6000" i="1" dirty="0">
                <a:latin typeface="Lato" panose="020F0502020204030203" pitchFamily="34" charset="0"/>
                <a:cs typeface="Lato" panose="020F0502020204030203" pitchFamily="34" charset="0"/>
              </a:rPr>
              <a:t>Subtitle if You Have One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D538D-5702-F7AB-1507-A3F902F0B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1" y="24877823"/>
            <a:ext cx="9670302" cy="9546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748B65-0471-9474-6D49-0FDDB7477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57" y="3776735"/>
            <a:ext cx="3850761" cy="38507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CB7DBB-8097-A1CC-627B-A54E94984DF5}"/>
              </a:ext>
            </a:extLst>
          </p:cNvPr>
          <p:cNvSpPr txBox="1"/>
          <p:nvPr/>
        </p:nvSpPr>
        <p:spPr>
          <a:xfrm>
            <a:off x="1249967" y="7974131"/>
            <a:ext cx="751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List co-authors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6EE685-B54C-F340-78D5-E9C077A4C5B6}"/>
              </a:ext>
            </a:extLst>
          </p:cNvPr>
          <p:cNvSpPr txBox="1"/>
          <p:nvPr/>
        </p:nvSpPr>
        <p:spPr>
          <a:xfrm>
            <a:off x="38918722" y="4530788"/>
            <a:ext cx="831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Place your institution logo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651ADD-F700-71B0-D1BD-3EAF6DE559CE}"/>
              </a:ext>
            </a:extLst>
          </p:cNvPr>
          <p:cNvSpPr txBox="1"/>
          <p:nvPr/>
        </p:nvSpPr>
        <p:spPr>
          <a:xfrm>
            <a:off x="41011115" y="30175200"/>
            <a:ext cx="6221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Place the logos of funding sources here</a:t>
            </a:r>
          </a:p>
        </p:txBody>
      </p:sp>
      <p:pic>
        <p:nvPicPr>
          <p:cNvPr id="26" name="Graphic 25" descr="Social network">
            <a:extLst>
              <a:ext uri="{FF2B5EF4-FFF2-40B4-BE49-F238E27FC236}">
                <a16:creationId xmlns:a16="http://schemas.microsoft.com/office/drawing/2014/main" id="{C99B6F8A-269B-FBEF-D26E-5ED7F19A3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40888" y="29452353"/>
            <a:ext cx="2892244" cy="2892244"/>
          </a:xfrm>
          <a:prstGeom prst="rect">
            <a:avLst/>
          </a:prstGeom>
        </p:spPr>
      </p:pic>
      <p:pic>
        <p:nvPicPr>
          <p:cNvPr id="29" name="Graphic 28" descr="Pie chart">
            <a:extLst>
              <a:ext uri="{FF2B5EF4-FFF2-40B4-BE49-F238E27FC236}">
                <a16:creationId xmlns:a16="http://schemas.microsoft.com/office/drawing/2014/main" id="{ABEF7A03-D36B-79F6-7E53-405785968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95699" y="16001999"/>
            <a:ext cx="8875824" cy="88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10616</TotalTime>
  <Words>804</Words>
  <Application>Microsoft Office PowerPoint</Application>
  <PresentationFormat>Custom</PresentationFormat>
  <Paragraphs>108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Lato Black</vt:lpstr>
      <vt:lpstr>Lato Medium</vt:lpstr>
      <vt:lpstr>Calibri</vt:lpstr>
      <vt:lpstr>Lato</vt:lpstr>
      <vt:lpstr>Calibri Light</vt:lpstr>
      <vt:lpstr>Arial</vt:lpstr>
      <vt:lpstr>Office Theme</vt:lpstr>
      <vt:lpstr>El hallazgo principal van aqui, en terminos claros y accesibles. Resalta las palabras importantes. (Puedes incluir una gráfica debajo.</vt:lpstr>
      <vt:lpstr>Main finding goes here, translated into plain English. Emphasize the important words. (feel free to add a focal graphic below!)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Nicasio Infante, Andel V.</cp:lastModifiedBy>
  <cp:revision>283</cp:revision>
  <dcterms:created xsi:type="dcterms:W3CDTF">2018-09-16T19:13:41Z</dcterms:created>
  <dcterms:modified xsi:type="dcterms:W3CDTF">2025-06-06T23:06:03Z</dcterms:modified>
</cp:coreProperties>
</file>