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8" r:id="rId3"/>
    <p:sldId id="259" r:id="rId4"/>
  </p:sldIdLst>
  <p:sldSz cx="18288000" cy="10287000"/>
  <p:notesSz cx="6858000" cy="9144000"/>
  <p:embeddedFontLst>
    <p:embeddedFont>
      <p:font typeface="Ink Free" panose="03080402000500000000" pitchFamily="66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0" autoAdjust="0"/>
  </p:normalViewPr>
  <p:slideViewPr>
    <p:cSldViewPr>
      <p:cViewPr varScale="1">
        <p:scale>
          <a:sx n="42" d="100"/>
          <a:sy n="42" d="100"/>
        </p:scale>
        <p:origin x="126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>
          <a:xfrm>
            <a:off x="6743700" y="876300"/>
            <a:ext cx="4305300" cy="2086426"/>
          </a:xfrm>
          <a:custGeom>
            <a:avLst/>
            <a:gdLst/>
            <a:ahLst/>
            <a:cxnLst/>
            <a:rect l="l" t="t" r="r" b="b"/>
            <a:pathLst>
              <a:path w="3471373" h="1693353">
                <a:moveTo>
                  <a:pt x="0" y="0"/>
                </a:moveTo>
                <a:lnTo>
                  <a:pt x="3471373" y="0"/>
                </a:lnTo>
                <a:lnTo>
                  <a:pt x="3471373" y="1693353"/>
                </a:lnTo>
                <a:lnTo>
                  <a:pt x="0" y="169335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PR"/>
          </a:p>
        </p:txBody>
      </p:sp>
      <p:sp>
        <p:nvSpPr>
          <p:cNvPr id="10" name="TextBox 10"/>
          <p:cNvSpPr txBox="1"/>
          <p:nvPr/>
        </p:nvSpPr>
        <p:spPr>
          <a:xfrm>
            <a:off x="1" y="4135229"/>
            <a:ext cx="18287999" cy="11541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4480"/>
              </a:lnSpc>
              <a:spcBef>
                <a:spcPct val="0"/>
              </a:spcBef>
            </a:pPr>
            <a:r>
              <a:rPr lang="en-US" sz="4000" dirty="0" err="1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Título</a:t>
            </a:r>
            <a:r>
              <a:rPr lang="en-US" sz="40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 de la Presentación (40pts)</a:t>
            </a:r>
          </a:p>
          <a:p>
            <a:pPr marL="0" lvl="0" indent="0" algn="ctr">
              <a:lnSpc>
                <a:spcPts val="4480"/>
              </a:lnSpc>
              <a:spcBef>
                <a:spcPct val="0"/>
              </a:spcBef>
            </a:pPr>
            <a:r>
              <a:rPr lang="en-US" sz="40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Presentation Title (40pts)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0" y="6101219"/>
            <a:ext cx="18288000" cy="10925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4397"/>
              </a:lnSpc>
              <a:spcBef>
                <a:spcPct val="0"/>
              </a:spcBef>
            </a:pPr>
            <a:r>
              <a:rPr lang="en-US" sz="36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Nombre </a:t>
            </a:r>
            <a:r>
              <a:rPr lang="en-US" sz="3600" dirty="0" err="1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Apellidos</a:t>
            </a:r>
            <a:r>
              <a:rPr lang="en-US" sz="36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, Co-</a:t>
            </a:r>
            <a:r>
              <a:rPr lang="en-US" sz="3600" dirty="0" err="1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Autores</a:t>
            </a:r>
            <a:r>
              <a:rPr lang="en-US" sz="36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/as (36pts)</a:t>
            </a:r>
          </a:p>
          <a:p>
            <a:pPr marL="0" lvl="0" indent="0" algn="ctr">
              <a:lnSpc>
                <a:spcPts val="4397"/>
              </a:lnSpc>
              <a:spcBef>
                <a:spcPct val="0"/>
              </a:spcBef>
            </a:pPr>
            <a:r>
              <a:rPr lang="en-US" sz="36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Name Last Names, Co-Authors</a:t>
            </a: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5A56B9AF-78FF-AAC6-B397-45292B111E15}"/>
              </a:ext>
            </a:extLst>
          </p:cNvPr>
          <p:cNvSpPr txBox="1"/>
          <p:nvPr/>
        </p:nvSpPr>
        <p:spPr>
          <a:xfrm>
            <a:off x="0" y="9122159"/>
            <a:ext cx="18288000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4480"/>
              </a:lnSpc>
              <a:spcBef>
                <a:spcPct val="0"/>
              </a:spcBef>
            </a:pPr>
            <a:r>
              <a:rPr lang="en-US" sz="3600" b="1" dirty="0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Una </a:t>
            </a:r>
            <a:r>
              <a:rPr lang="en-US" sz="3600" b="1" dirty="0" err="1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Psicología</a:t>
            </a:r>
            <a:r>
              <a:rPr lang="en-US" sz="3600" b="1" dirty="0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 para </a:t>
            </a:r>
            <a:r>
              <a:rPr lang="en-US" sz="3600" b="1" dirty="0" err="1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todas</a:t>
            </a:r>
            <a:r>
              <a:rPr lang="en-US" sz="3600" b="1" dirty="0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 las Americas</a:t>
            </a:r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75BEFC77-360F-E7BA-4FD9-AB1FC803CDB7}"/>
              </a:ext>
            </a:extLst>
          </p:cNvPr>
          <p:cNvSpPr/>
          <p:nvPr/>
        </p:nvSpPr>
        <p:spPr>
          <a:xfrm>
            <a:off x="3498166" y="9324381"/>
            <a:ext cx="1524000" cy="201054"/>
          </a:xfrm>
          <a:custGeom>
            <a:avLst/>
            <a:gdLst/>
            <a:ahLst/>
            <a:cxnLst/>
            <a:rect l="l" t="t" r="r" b="b"/>
            <a:pathLst>
              <a:path w="2968854" h="441617">
                <a:moveTo>
                  <a:pt x="0" y="0"/>
                </a:moveTo>
                <a:lnTo>
                  <a:pt x="2968854" y="0"/>
                </a:lnTo>
                <a:lnTo>
                  <a:pt x="2968854" y="441616"/>
                </a:lnTo>
                <a:lnTo>
                  <a:pt x="0" y="4416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PR">
              <a:solidFill>
                <a:srgbClr val="FF0000"/>
              </a:solidFill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C2095A8F-035B-EF50-FF34-83C2A1B1BE72}"/>
              </a:ext>
            </a:extLst>
          </p:cNvPr>
          <p:cNvSpPr/>
          <p:nvPr/>
        </p:nvSpPr>
        <p:spPr>
          <a:xfrm>
            <a:off x="13265836" y="9271773"/>
            <a:ext cx="1524000" cy="201054"/>
          </a:xfrm>
          <a:custGeom>
            <a:avLst/>
            <a:gdLst/>
            <a:ahLst/>
            <a:cxnLst/>
            <a:rect l="l" t="t" r="r" b="b"/>
            <a:pathLst>
              <a:path w="2968854" h="441617">
                <a:moveTo>
                  <a:pt x="0" y="0"/>
                </a:moveTo>
                <a:lnTo>
                  <a:pt x="2968854" y="0"/>
                </a:lnTo>
                <a:lnTo>
                  <a:pt x="2968854" y="441616"/>
                </a:lnTo>
                <a:lnTo>
                  <a:pt x="0" y="4416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PR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4DCCD8-9632-29A3-63DD-4D1D37CF6882}"/>
              </a:ext>
            </a:extLst>
          </p:cNvPr>
          <p:cNvSpPr txBox="1"/>
          <p:nvPr/>
        </p:nvSpPr>
        <p:spPr>
          <a:xfrm>
            <a:off x="7034" y="7405364"/>
            <a:ext cx="18288000" cy="591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>
              <a:lnSpc>
                <a:spcPts val="4397"/>
              </a:lnSpc>
              <a:spcBef>
                <a:spcPct val="0"/>
              </a:spcBef>
            </a:pPr>
            <a:r>
              <a:rPr lang="en-US" sz="2600" dirty="0" err="1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Instituciones</a:t>
            </a:r>
            <a:r>
              <a:rPr lang="en-US" sz="26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 / Institutions (26pts)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18D935-F632-9F68-15D6-F7A8ADCDE959}"/>
              </a:ext>
            </a:extLst>
          </p:cNvPr>
          <p:cNvSpPr txBox="1"/>
          <p:nvPr/>
        </p:nvSpPr>
        <p:spPr>
          <a:xfrm>
            <a:off x="0" y="9912726"/>
            <a:ext cx="18288000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Sociedad Interamericana de </a:t>
            </a:r>
            <a:r>
              <a:rPr lang="en-US" sz="2000" dirty="0" err="1">
                <a:solidFill>
                  <a:schemeClr val="bg1"/>
                </a:solidFill>
              </a:rPr>
              <a:t>Psicología</a:t>
            </a:r>
            <a:r>
              <a:rPr lang="en-US" sz="2000" dirty="0">
                <a:solidFill>
                  <a:schemeClr val="bg1"/>
                </a:solidFill>
              </a:rPr>
              <a:t> (SIP) | sipsych.org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E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55C5BF8-B376-3DD3-48F4-549D14410C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>
            <a:extLst>
              <a:ext uri="{FF2B5EF4-FFF2-40B4-BE49-F238E27FC236}">
                <a16:creationId xmlns:a16="http://schemas.microsoft.com/office/drawing/2014/main" id="{6ECE4BDE-8ACD-6810-F362-17C57A03999D}"/>
              </a:ext>
            </a:extLst>
          </p:cNvPr>
          <p:cNvSpPr/>
          <p:nvPr/>
        </p:nvSpPr>
        <p:spPr>
          <a:xfrm>
            <a:off x="14935200" y="723900"/>
            <a:ext cx="2438400" cy="1743709"/>
          </a:xfrm>
          <a:custGeom>
            <a:avLst/>
            <a:gdLst/>
            <a:ahLst/>
            <a:cxnLst/>
            <a:rect l="l" t="t" r="r" b="b"/>
            <a:pathLst>
              <a:path w="3471373" h="1693353">
                <a:moveTo>
                  <a:pt x="0" y="0"/>
                </a:moveTo>
                <a:lnTo>
                  <a:pt x="3471373" y="0"/>
                </a:lnTo>
                <a:lnTo>
                  <a:pt x="3471373" y="1693353"/>
                </a:lnTo>
                <a:lnTo>
                  <a:pt x="0" y="169335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PR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8880E9B5-DDC7-C535-7FBB-E2B8CE5BF248}"/>
              </a:ext>
            </a:extLst>
          </p:cNvPr>
          <p:cNvSpPr/>
          <p:nvPr/>
        </p:nvSpPr>
        <p:spPr>
          <a:xfrm>
            <a:off x="1143000" y="2324098"/>
            <a:ext cx="13448971" cy="0"/>
          </a:xfrm>
          <a:prstGeom prst="line">
            <a:avLst/>
          </a:prstGeom>
          <a:ln w="76200" cap="flat">
            <a:solidFill>
              <a:srgbClr val="59BAE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PR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61B39A-EE8A-1250-FCEA-DD1BED8B75A2}"/>
              </a:ext>
            </a:extLst>
          </p:cNvPr>
          <p:cNvSpPr txBox="1"/>
          <p:nvPr/>
        </p:nvSpPr>
        <p:spPr>
          <a:xfrm>
            <a:off x="1351472" y="1497567"/>
            <a:ext cx="1295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Titulo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A4D1F0-3EEE-8377-CD32-55BDE311A110}"/>
              </a:ext>
            </a:extLst>
          </p:cNvPr>
          <p:cNvSpPr txBox="1"/>
          <p:nvPr/>
        </p:nvSpPr>
        <p:spPr>
          <a:xfrm>
            <a:off x="1676400" y="3906678"/>
            <a:ext cx="7696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(26pts)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71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E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B31D7A-BA1F-F108-3BDB-2E8C519C9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>
            <a:extLst>
              <a:ext uri="{FF2B5EF4-FFF2-40B4-BE49-F238E27FC236}">
                <a16:creationId xmlns:a16="http://schemas.microsoft.com/office/drawing/2014/main" id="{0D7C2A3F-95AA-37CA-3B7C-B8B8FA87E2CD}"/>
              </a:ext>
            </a:extLst>
          </p:cNvPr>
          <p:cNvSpPr/>
          <p:nvPr/>
        </p:nvSpPr>
        <p:spPr>
          <a:xfrm>
            <a:off x="12877800" y="742325"/>
            <a:ext cx="4305300" cy="2086426"/>
          </a:xfrm>
          <a:custGeom>
            <a:avLst/>
            <a:gdLst/>
            <a:ahLst/>
            <a:cxnLst/>
            <a:rect l="l" t="t" r="r" b="b"/>
            <a:pathLst>
              <a:path w="3471373" h="1693353">
                <a:moveTo>
                  <a:pt x="0" y="0"/>
                </a:moveTo>
                <a:lnTo>
                  <a:pt x="3471373" y="0"/>
                </a:lnTo>
                <a:lnTo>
                  <a:pt x="3471373" y="1693353"/>
                </a:lnTo>
                <a:lnTo>
                  <a:pt x="0" y="169335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PR"/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7D28332C-3A94-456D-410C-467181FAA374}"/>
              </a:ext>
            </a:extLst>
          </p:cNvPr>
          <p:cNvSpPr txBox="1"/>
          <p:nvPr/>
        </p:nvSpPr>
        <p:spPr>
          <a:xfrm>
            <a:off x="0" y="4854959"/>
            <a:ext cx="18287999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4480"/>
              </a:lnSpc>
              <a:spcBef>
                <a:spcPct val="0"/>
              </a:spcBef>
            </a:pPr>
            <a:r>
              <a:rPr lang="en-US" sz="40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  Gracias     Thanks     </a:t>
            </a:r>
            <a:r>
              <a:rPr lang="en-US" sz="4000" dirty="0" err="1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Obrigado</a:t>
            </a:r>
            <a:r>
              <a:rPr lang="en-US" sz="40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/a     Merci</a:t>
            </a: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B3464D6F-81EC-A55D-CE5E-C138C635D5C3}"/>
              </a:ext>
            </a:extLst>
          </p:cNvPr>
          <p:cNvSpPr txBox="1"/>
          <p:nvPr/>
        </p:nvSpPr>
        <p:spPr>
          <a:xfrm>
            <a:off x="0" y="6101219"/>
            <a:ext cx="18288000" cy="10925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4397"/>
              </a:lnSpc>
              <a:spcBef>
                <a:spcPct val="0"/>
              </a:spcBef>
            </a:pPr>
            <a:r>
              <a:rPr lang="en-US" sz="3600" dirty="0" err="1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Información</a:t>
            </a:r>
            <a:r>
              <a:rPr lang="en-US" sz="36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 de </a:t>
            </a:r>
            <a:r>
              <a:rPr lang="en-US" sz="3600" dirty="0" err="1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contacto</a:t>
            </a:r>
            <a:r>
              <a:rPr lang="en-US" sz="36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/ Contact information</a:t>
            </a:r>
          </a:p>
          <a:p>
            <a:pPr marL="0" lvl="0" indent="0" algn="ctr">
              <a:lnSpc>
                <a:spcPts val="4397"/>
              </a:lnSpc>
              <a:spcBef>
                <a:spcPct val="0"/>
              </a:spcBef>
            </a:pPr>
            <a:r>
              <a:rPr lang="en-US" sz="36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Redes </a:t>
            </a:r>
            <a:r>
              <a:rPr lang="en-US" sz="3600" dirty="0" err="1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Sociales</a:t>
            </a:r>
            <a:r>
              <a:rPr lang="en-US" sz="36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/Social Media</a:t>
            </a: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B89647EC-A3DA-1B2F-A332-17F7873EB2D1}"/>
              </a:ext>
            </a:extLst>
          </p:cNvPr>
          <p:cNvSpPr txBox="1"/>
          <p:nvPr/>
        </p:nvSpPr>
        <p:spPr>
          <a:xfrm>
            <a:off x="2057400" y="9310172"/>
            <a:ext cx="18288000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4480"/>
              </a:lnSpc>
              <a:spcBef>
                <a:spcPct val="0"/>
              </a:spcBef>
            </a:pPr>
            <a:r>
              <a:rPr lang="en-US" sz="3600" b="1" dirty="0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Una </a:t>
            </a:r>
            <a:r>
              <a:rPr lang="en-US" sz="3600" b="1" dirty="0" err="1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Psicología</a:t>
            </a:r>
            <a:r>
              <a:rPr lang="en-US" sz="3600" b="1" dirty="0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 para </a:t>
            </a:r>
            <a:r>
              <a:rPr lang="en-US" sz="3600" b="1" dirty="0" err="1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todas</a:t>
            </a:r>
            <a:r>
              <a:rPr lang="en-US" sz="3600" b="1" dirty="0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 las Americas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C7EF4EEE-F547-9A96-45A9-68BB2B3A81FF}"/>
              </a:ext>
            </a:extLst>
          </p:cNvPr>
          <p:cNvSpPr/>
          <p:nvPr/>
        </p:nvSpPr>
        <p:spPr>
          <a:xfrm>
            <a:off x="15468600" y="9498185"/>
            <a:ext cx="1524000" cy="201054"/>
          </a:xfrm>
          <a:custGeom>
            <a:avLst/>
            <a:gdLst/>
            <a:ahLst/>
            <a:cxnLst/>
            <a:rect l="l" t="t" r="r" b="b"/>
            <a:pathLst>
              <a:path w="2968854" h="441617">
                <a:moveTo>
                  <a:pt x="0" y="0"/>
                </a:moveTo>
                <a:lnTo>
                  <a:pt x="2968854" y="0"/>
                </a:lnTo>
                <a:lnTo>
                  <a:pt x="2968854" y="441616"/>
                </a:lnTo>
                <a:lnTo>
                  <a:pt x="0" y="4416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PR" dirty="0">
              <a:solidFill>
                <a:srgbClr val="FF0000"/>
              </a:solidFill>
            </a:endParaRPr>
          </a:p>
        </p:txBody>
      </p:sp>
      <p:pic>
        <p:nvPicPr>
          <p:cNvPr id="8" name="Picture 7" descr="A red circle with black background&#10;&#10;AI-generated content may be incorrect.">
            <a:extLst>
              <a:ext uri="{FF2B5EF4-FFF2-40B4-BE49-F238E27FC236}">
                <a16:creationId xmlns:a16="http://schemas.microsoft.com/office/drawing/2014/main" id="{4A96D688-6A9F-70EE-FAEC-D056FAAD20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85000" b="-52777"/>
          <a:stretch/>
        </p:blipFill>
        <p:spPr>
          <a:xfrm>
            <a:off x="8939432" y="5093828"/>
            <a:ext cx="228600" cy="304800"/>
          </a:xfrm>
          <a:prstGeom prst="rect">
            <a:avLst/>
          </a:prstGeom>
        </p:spPr>
      </p:pic>
      <p:pic>
        <p:nvPicPr>
          <p:cNvPr id="12" name="Picture 11" descr="A red circle with black background&#10;&#10;AI-generated content may be incorrect.">
            <a:extLst>
              <a:ext uri="{FF2B5EF4-FFF2-40B4-BE49-F238E27FC236}">
                <a16:creationId xmlns:a16="http://schemas.microsoft.com/office/drawing/2014/main" id="{CD8FA63C-75C9-B4BA-409D-0693717B7BC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85000" b="-52777"/>
          <a:stretch/>
        </p:blipFill>
        <p:spPr>
          <a:xfrm>
            <a:off x="6705600" y="5093828"/>
            <a:ext cx="228600" cy="304800"/>
          </a:xfrm>
          <a:prstGeom prst="rect">
            <a:avLst/>
          </a:prstGeom>
        </p:spPr>
      </p:pic>
      <p:pic>
        <p:nvPicPr>
          <p:cNvPr id="14" name="Picture 13" descr="A red circle with black background&#10;&#10;AI-generated content may be incorrect.">
            <a:extLst>
              <a:ext uri="{FF2B5EF4-FFF2-40B4-BE49-F238E27FC236}">
                <a16:creationId xmlns:a16="http://schemas.microsoft.com/office/drawing/2014/main" id="{F8FBDD1A-0DA6-5134-28A6-A50135EA2E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85000" b="-52777"/>
          <a:stretch/>
        </p:blipFill>
        <p:spPr>
          <a:xfrm>
            <a:off x="12268200" y="5093828"/>
            <a:ext cx="228600" cy="304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B7CB36-023A-CC92-C032-FFC4EECAA776}"/>
              </a:ext>
            </a:extLst>
          </p:cNvPr>
          <p:cNvSpPr txBox="1"/>
          <p:nvPr/>
        </p:nvSpPr>
        <p:spPr>
          <a:xfrm>
            <a:off x="-18758" y="9917668"/>
            <a:ext cx="18306757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Sociedad Interamericana de </a:t>
            </a:r>
            <a:r>
              <a:rPr lang="en-US" dirty="0" err="1">
                <a:solidFill>
                  <a:schemeClr val="bg1"/>
                </a:solidFill>
              </a:rPr>
              <a:t>Psicología</a:t>
            </a:r>
            <a:r>
              <a:rPr lang="en-US" dirty="0">
                <a:solidFill>
                  <a:schemeClr val="bg1"/>
                </a:solidFill>
              </a:rPr>
              <a:t> (SIP) | CIP2025 Puerto Rico</a:t>
            </a:r>
          </a:p>
        </p:txBody>
      </p:sp>
      <p:sp>
        <p:nvSpPr>
          <p:cNvPr id="2" name="Freeform 7">
            <a:extLst>
              <a:ext uri="{FF2B5EF4-FFF2-40B4-BE49-F238E27FC236}">
                <a16:creationId xmlns:a16="http://schemas.microsoft.com/office/drawing/2014/main" id="{F6B2FF65-11B1-F692-6E62-CB241A44500A}"/>
              </a:ext>
            </a:extLst>
          </p:cNvPr>
          <p:cNvSpPr/>
          <p:nvPr/>
        </p:nvSpPr>
        <p:spPr>
          <a:xfrm>
            <a:off x="914400" y="6570331"/>
            <a:ext cx="5531712" cy="3677367"/>
          </a:xfrm>
          <a:custGeom>
            <a:avLst/>
            <a:gdLst/>
            <a:ahLst/>
            <a:cxnLst/>
            <a:rect l="l" t="t" r="r" b="b"/>
            <a:pathLst>
              <a:path w="5531712" h="3677367">
                <a:moveTo>
                  <a:pt x="0" y="0"/>
                </a:moveTo>
                <a:lnTo>
                  <a:pt x="5531712" y="0"/>
                </a:lnTo>
                <a:lnTo>
                  <a:pt x="5531712" y="3677366"/>
                </a:lnTo>
                <a:lnTo>
                  <a:pt x="0" y="367736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en-PR" dirty="0"/>
          </a:p>
        </p:txBody>
      </p:sp>
    </p:spTree>
    <p:extLst>
      <p:ext uri="{BB962C8B-B14F-4D97-AF65-F5344CB8AC3E}">
        <p14:creationId xmlns:p14="http://schemas.microsoft.com/office/powerpoint/2010/main" val="305631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2982</TotalTime>
  <Words>89</Words>
  <Application>Microsoft Office PowerPoint</Application>
  <PresentationFormat>Custom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Ink Free</vt:lpstr>
      <vt:lpstr>Calibri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Project</dc:title>
  <dc:creator>Andel Nicasio</dc:creator>
  <cp:lastModifiedBy>Nicasio Infante, Andel V.</cp:lastModifiedBy>
  <cp:revision>7</cp:revision>
  <dcterms:created xsi:type="dcterms:W3CDTF">2006-08-16T00:00:00Z</dcterms:created>
  <dcterms:modified xsi:type="dcterms:W3CDTF">2025-06-06T22:49:50Z</dcterms:modified>
  <dc:identifier>DAGmoDoflYs</dc:identifier>
</cp:coreProperties>
</file>